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70" r:id="rId7"/>
    <p:sldId id="261" r:id="rId8"/>
    <p:sldId id="271" r:id="rId9"/>
    <p:sldId id="276" r:id="rId10"/>
    <p:sldId id="275" r:id="rId11"/>
    <p:sldId id="272" r:id="rId12"/>
    <p:sldId id="262" r:id="rId13"/>
    <p:sldId id="264" r:id="rId14"/>
    <p:sldId id="273" r:id="rId15"/>
    <p:sldId id="274" r:id="rId16"/>
    <p:sldId id="266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DC23-613A-4F76-9E3F-94603C905BCC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867BA1-3DE0-465B-AD7D-0E4CA1309B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DC23-613A-4F76-9E3F-94603C905BCC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7BA1-3DE0-465B-AD7D-0E4CA1309B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DC23-613A-4F76-9E3F-94603C905BCC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7BA1-3DE0-465B-AD7D-0E4CA1309B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DC23-613A-4F76-9E3F-94603C905BCC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7BA1-3DE0-465B-AD7D-0E4CA1309B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DC23-613A-4F76-9E3F-94603C905BCC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867BA1-3DE0-465B-AD7D-0E4CA1309B5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DC23-613A-4F76-9E3F-94603C905BCC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7BA1-3DE0-465B-AD7D-0E4CA1309B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DC23-613A-4F76-9E3F-94603C905BCC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7BA1-3DE0-465B-AD7D-0E4CA1309B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DC23-613A-4F76-9E3F-94603C905BCC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7BA1-3DE0-465B-AD7D-0E4CA1309B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DC23-613A-4F76-9E3F-94603C905BCC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7BA1-3DE0-465B-AD7D-0E4CA1309B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DC23-613A-4F76-9E3F-94603C905BCC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7BA1-3DE0-465B-AD7D-0E4CA1309B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DC23-613A-4F76-9E3F-94603C905BCC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867BA1-3DE0-465B-AD7D-0E4CA1309B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ECDDC23-613A-4F76-9E3F-94603C905BCC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A867BA1-3DE0-465B-AD7D-0E4CA1309B5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tivestudy.info/tipichnye-povrezhdeniya-kleto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44824"/>
            <a:ext cx="8496944" cy="2664296"/>
          </a:xfrm>
          <a:solidFill>
            <a:schemeClr val="tx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ПАТОЛОГИИ гранулярной </a:t>
            </a:r>
            <a:r>
              <a:rPr lang="ru-RU" sz="4400" dirty="0">
                <a:solidFill>
                  <a:schemeClr val="bg1"/>
                </a:solidFill>
              </a:rPr>
              <a:t>эндоплазматической сети и рибосом</a:t>
            </a:r>
          </a:p>
        </p:txBody>
      </p:sp>
    </p:spTree>
    <p:extLst>
      <p:ext uri="{BB962C8B-B14F-4D97-AF65-F5344CB8AC3E}">
        <p14:creationId xmlns:p14="http://schemas.microsoft.com/office/powerpoint/2010/main" val="251095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787208" cy="1620098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Гиперплазия мембран эндоплазматической сети</a:t>
            </a:r>
            <a:br>
              <a:rPr lang="ru-RU" sz="2200" dirty="0"/>
            </a:br>
            <a:r>
              <a:rPr lang="ru-RU" sz="2200" dirty="0"/>
              <a:t>с расширением ее канальцев и </a:t>
            </a:r>
            <a:r>
              <a:rPr lang="ru-RU" sz="2200" dirty="0" smtClean="0"/>
              <a:t>систем связана: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11687"/>
            <a:ext cx="8568952" cy="4885665"/>
          </a:xfrm>
        </p:spPr>
        <p:txBody>
          <a:bodyPr>
            <a:noAutofit/>
          </a:bodyPr>
          <a:lstStyle/>
          <a:p>
            <a:r>
              <a:rPr lang="ru-RU" sz="2200" dirty="0" smtClean="0"/>
              <a:t>- </a:t>
            </a:r>
            <a:r>
              <a:rPr lang="ru-RU" sz="2200" dirty="0"/>
              <a:t>нарушенный внутриклеточный </a:t>
            </a:r>
            <a:r>
              <a:rPr lang="ru-RU" sz="2200" dirty="0" smtClean="0"/>
              <a:t>транспорт </a:t>
            </a:r>
            <a:r>
              <a:rPr lang="ru-RU" sz="2200" dirty="0" err="1" smtClean="0"/>
              <a:t>метаболизируемых</a:t>
            </a:r>
            <a:r>
              <a:rPr lang="ru-RU" sz="2200" dirty="0"/>
              <a:t> </a:t>
            </a:r>
            <a:r>
              <a:rPr lang="ru-RU" sz="2200" dirty="0" smtClean="0"/>
              <a:t>продуктов</a:t>
            </a:r>
            <a:r>
              <a:rPr lang="ru-RU" sz="2200" dirty="0"/>
              <a:t>, </a:t>
            </a:r>
            <a:r>
              <a:rPr lang="ru-RU" sz="2200" dirty="0" smtClean="0"/>
              <a:t>которые накапливаются </a:t>
            </a:r>
            <a:r>
              <a:rPr lang="ru-RU" sz="2200" dirty="0"/>
              <a:t>в расширенных канальцах </a:t>
            </a:r>
            <a:r>
              <a:rPr lang="ru-RU" sz="2200" dirty="0" smtClean="0"/>
              <a:t>и цистернах сети;</a:t>
            </a:r>
            <a:endParaRPr lang="ru-RU" sz="2200" dirty="0"/>
          </a:p>
          <a:p>
            <a:r>
              <a:rPr lang="ru-RU" sz="2200" dirty="0"/>
              <a:t>- дефицит ферментов (ферментопатия</a:t>
            </a:r>
            <a:r>
              <a:rPr lang="ru-RU" sz="2200" dirty="0" smtClean="0"/>
              <a:t>), ведущий </a:t>
            </a:r>
            <a:r>
              <a:rPr lang="ru-RU" sz="2200" dirty="0"/>
              <a:t>к </a:t>
            </a:r>
            <a:r>
              <a:rPr lang="ru-RU" sz="2200" dirty="0" smtClean="0"/>
              <a:t>недостаточности специфических функций </a:t>
            </a:r>
            <a:r>
              <a:rPr lang="ru-RU" sz="2200" dirty="0"/>
              <a:t>этого органоида.</a:t>
            </a:r>
          </a:p>
          <a:p>
            <a:r>
              <a:rPr lang="ru-RU" sz="2200" dirty="0" smtClean="0"/>
              <a:t>При </a:t>
            </a:r>
            <a:r>
              <a:rPr lang="ru-RU" sz="2200" dirty="0"/>
              <a:t>нарушении внутриклеточного </a:t>
            </a:r>
            <a:r>
              <a:rPr lang="ru-RU" sz="2200" dirty="0" smtClean="0"/>
              <a:t>транспорта </a:t>
            </a:r>
            <a:r>
              <a:rPr lang="ru-RU" sz="2200" dirty="0" err="1" smtClean="0"/>
              <a:t>метаболизируемых</a:t>
            </a:r>
            <a:r>
              <a:rPr lang="ru-RU" sz="2200" dirty="0" smtClean="0"/>
              <a:t> </a:t>
            </a:r>
            <a:r>
              <a:rPr lang="ru-RU" sz="2200" dirty="0"/>
              <a:t>продуктов и </a:t>
            </a:r>
            <a:r>
              <a:rPr lang="ru-RU" sz="2200" dirty="0" smtClean="0"/>
              <a:t>ферментопатии в </a:t>
            </a:r>
            <a:r>
              <a:rPr lang="ru-RU" sz="2200" dirty="0"/>
              <a:t>расширенных цистернах </a:t>
            </a:r>
            <a:r>
              <a:rPr lang="ru-RU" sz="2200" dirty="0" smtClean="0"/>
              <a:t>эндоплазматической сети накапливаются </a:t>
            </a:r>
            <a:r>
              <a:rPr lang="ru-RU" sz="2200" dirty="0"/>
              <a:t>белки и </a:t>
            </a:r>
            <a:r>
              <a:rPr lang="ru-RU" sz="2200" dirty="0" smtClean="0"/>
              <a:t>вода (</a:t>
            </a:r>
            <a:r>
              <a:rPr lang="ru-RU" sz="2200" dirty="0" err="1" smtClean="0"/>
              <a:t>гидропическая</a:t>
            </a:r>
            <a:r>
              <a:rPr lang="ru-RU" sz="2200" dirty="0" smtClean="0"/>
              <a:t> </a:t>
            </a:r>
            <a:r>
              <a:rPr lang="ru-RU" sz="2200" dirty="0"/>
              <a:t>дистрофия) или липиды </a:t>
            </a:r>
            <a:r>
              <a:rPr lang="ru-RU" sz="2200" dirty="0" smtClean="0"/>
              <a:t>и липопротеиды </a:t>
            </a:r>
            <a:r>
              <a:rPr lang="ru-RU" sz="2200" dirty="0"/>
              <a:t>(жировая дистрофия).</a:t>
            </a:r>
          </a:p>
        </p:txBody>
      </p:sp>
    </p:spTree>
    <p:extLst>
      <p:ext uri="{BB962C8B-B14F-4D97-AF65-F5344CB8AC3E}">
        <p14:creationId xmlns:p14="http://schemas.microsoft.com/office/powerpoint/2010/main" val="35517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52928" cy="23809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sz="2400" dirty="0"/>
              <a:t>Атрофия гранулярной эндоплазматической сети, т.е. уменьшение ее размеров, </a:t>
            </a:r>
            <a:r>
              <a:rPr lang="ru-RU" sz="2400" dirty="0" err="1"/>
              <a:t>светооптически</a:t>
            </a:r>
            <a:r>
              <a:rPr lang="ru-RU" sz="2400" dirty="0"/>
              <a:t> представлена снижением или исчезновением базофилии цитоплазмы, а электронно-микроскопически - уменьшением размеров канальцев и объема сети, количества и размеров </a:t>
            </a:r>
            <a:r>
              <a:rPr lang="ru-RU" sz="2400" dirty="0" smtClean="0"/>
              <a:t>рибосом. </a:t>
            </a:r>
            <a:r>
              <a:rPr lang="ru-RU" sz="2400" dirty="0"/>
              <a:t>Она отражает снижение </a:t>
            </a:r>
            <a:r>
              <a:rPr lang="ru-RU" sz="2400" dirty="0" err="1"/>
              <a:t>белково</a:t>
            </a:r>
            <a:r>
              <a:rPr lang="ru-RU" sz="2400" dirty="0"/>
              <a:t>-синтетической функции клетки (белковый дефицит при голодании, болезнях печени; старение).</a:t>
            </a:r>
          </a:p>
          <a:p>
            <a:pPr algn="ctr"/>
            <a:endParaRPr lang="ru-RU" sz="2400" dirty="0"/>
          </a:p>
        </p:txBody>
      </p:sp>
      <p:pic>
        <p:nvPicPr>
          <p:cNvPr id="5122" name="Picture 2" descr="Картинки по запросу &quot;Дезагрегация (диссоциация) рибосом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" t="39886" r="38702" b="15552"/>
          <a:stretch/>
        </p:blipFill>
        <p:spPr bwMode="auto">
          <a:xfrm>
            <a:off x="1060795" y="2780928"/>
            <a:ext cx="6696744" cy="3817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52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877272"/>
            <a:ext cx="8136904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Рис.3. </a:t>
            </a:r>
            <a:r>
              <a:rPr lang="ru-RU" dirty="0" smtClean="0"/>
              <a:t>Атрофия </a:t>
            </a:r>
            <a:r>
              <a:rPr lang="ru-RU" dirty="0"/>
              <a:t>гранулярной и гиперплазия </a:t>
            </a:r>
            <a:r>
              <a:rPr lang="ru-RU" dirty="0" err="1"/>
              <a:t>агранулярной</a:t>
            </a:r>
            <a:r>
              <a:rPr lang="ru-RU" dirty="0"/>
              <a:t> эндоплазматической сети </a:t>
            </a:r>
            <a:r>
              <a:rPr lang="ru-RU" dirty="0" err="1" smtClean="0"/>
              <a:t>гепатоцитов</a:t>
            </a:r>
            <a:r>
              <a:rPr lang="ru-RU" dirty="0" smtClean="0"/>
              <a:t> х16 </a:t>
            </a:r>
            <a:r>
              <a:rPr lang="ru-RU" dirty="0"/>
              <a:t>500</a:t>
            </a:r>
          </a:p>
        </p:txBody>
      </p:sp>
      <p:pic>
        <p:nvPicPr>
          <p:cNvPr id="5" name="Рисунок 4" descr="https://studfile.net/html/2706/63/html_w2xbjJkYbY.YVAU/htmlconvd-QryD3Z33x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0" y="294750"/>
            <a:ext cx="8011857" cy="5510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95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280920" cy="266429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/>
              <a:t>Упрощение структуры гранулярной эндоплазматической сети клеток свидетельствует о недостаточной их дифференцировке, нередко встречается в клетках злокачественных опухолей.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1882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352928" cy="33843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sz="2400" dirty="0" err="1"/>
              <a:t>Дезагрегация</a:t>
            </a:r>
            <a:r>
              <a:rPr lang="ru-RU" sz="2400" dirty="0"/>
              <a:t> (диссоциация) рибосом и полисом, выражающаяся в нарушениях </a:t>
            </a:r>
            <a:r>
              <a:rPr lang="ru-RU" sz="2400" dirty="0" err="1"/>
              <a:t>рибосомально</a:t>
            </a:r>
            <a:r>
              <a:rPr lang="ru-RU" sz="2400" dirty="0"/>
              <a:t>-мембранных взаимоотношений, «неорганизованной» ассоциации рибосом в </a:t>
            </a:r>
            <a:r>
              <a:rPr lang="ru-RU" sz="2400" dirty="0" err="1"/>
              <a:t>полисомы</a:t>
            </a:r>
            <a:r>
              <a:rPr lang="ru-RU" sz="2400" dirty="0"/>
              <a:t>, может быть выражением структурного упрощения эндоплазматической сети недифференцированной и опухолевой клетки. Но те же изменения наблюдаются и в дифференцированных клетках при кислородном голодании и дефиците белка в организме.</a:t>
            </a:r>
          </a:p>
        </p:txBody>
      </p:sp>
    </p:spTree>
    <p:extLst>
      <p:ext uri="{BB962C8B-B14F-4D97-AF65-F5344CB8AC3E}">
        <p14:creationId xmlns:p14="http://schemas.microsoft.com/office/powerpoint/2010/main" val="324221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52928" cy="1800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/>
              <a:t>Образование аномальных </a:t>
            </a:r>
            <a:r>
              <a:rPr lang="ru-RU" sz="2400" dirty="0" err="1"/>
              <a:t>рибосомально</a:t>
            </a:r>
            <a:r>
              <a:rPr lang="ru-RU" sz="2400" dirty="0"/>
              <a:t>-пластинчатых комплексов является выражением субклеточной </a:t>
            </a:r>
            <a:r>
              <a:rPr lang="ru-RU" sz="2400" dirty="0" err="1"/>
              <a:t>атипии</a:t>
            </a:r>
            <a:r>
              <a:rPr lang="ru-RU" sz="2400" dirty="0"/>
              <a:t> и встречается при опухолях системы крови </a:t>
            </a:r>
            <a:r>
              <a:rPr lang="ru-RU" sz="2400" dirty="0" smtClean="0"/>
              <a:t>- </a:t>
            </a:r>
            <a:r>
              <a:rPr lang="ru-RU" sz="2400" dirty="0" err="1" smtClean="0"/>
              <a:t>гемобластозах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609970" cy="41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9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" y="1260764"/>
            <a:ext cx="8612654" cy="49765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sz="2200" dirty="0"/>
              <a:t>Гипоксия, различного рода интоксикации изменяют </a:t>
            </a:r>
            <a:r>
              <a:rPr lang="ru-RU" sz="2200" dirty="0" smtClean="0"/>
              <a:t>форму мембран </a:t>
            </a:r>
            <a:r>
              <a:rPr lang="ru-RU" sz="2200" dirty="0"/>
              <a:t>и их </a:t>
            </a:r>
            <a:r>
              <a:rPr lang="ru-RU" sz="2200" dirty="0" smtClean="0"/>
              <a:t>размеры. </a:t>
            </a:r>
            <a:r>
              <a:rPr lang="ru-RU" sz="2200" dirty="0"/>
              <a:t>Эти явления значительно снижают эффективность синтетической функции клетки, в первую очередь восстановление мембранных структур, синтез секрета, восполнение </a:t>
            </a:r>
            <a:r>
              <a:rPr lang="ru-RU" sz="2200" dirty="0" err="1"/>
              <a:t>лизосомальных</a:t>
            </a:r>
            <a:r>
              <a:rPr lang="ru-RU" sz="2200" dirty="0"/>
              <a:t> ферментов. Это ведет к угнетению пластических (анаболических) процессов в клетке.</a:t>
            </a:r>
          </a:p>
          <a:p>
            <a:pPr algn="ctr"/>
            <a:r>
              <a:rPr lang="ru-RU" sz="2200" dirty="0"/>
              <a:t>Патологические изменения могут возникать в функционировании свободных и связанных рибосом, что обусловлено несколькими механизмами. Свободные и связанные с гр. ЭПС рибосомы не связываются с </a:t>
            </a:r>
            <a:r>
              <a:rPr lang="ru-RU" sz="2200" dirty="0" err="1"/>
              <a:t>иРНК</a:t>
            </a:r>
            <a:r>
              <a:rPr lang="ru-RU" sz="2200" dirty="0"/>
              <a:t>, блокируются соединения с </a:t>
            </a:r>
            <a:r>
              <a:rPr lang="ru-RU" sz="2200" dirty="0" err="1"/>
              <a:t>тРНК</a:t>
            </a:r>
            <a:r>
              <a:rPr lang="ru-RU" sz="2200" dirty="0"/>
              <a:t>, не объединяются субъединицы рибосом, необходимые для процессов трансляции.</a:t>
            </a:r>
          </a:p>
          <a:p>
            <a:pPr algn="ctr"/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12968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63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2718"/>
            <a:ext cx="8640960" cy="133206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Рекомендованная литература: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/>
              <a:t>Цитология с основами патологии </a:t>
            </a:r>
            <a:r>
              <a:rPr lang="ru-RU" sz="3200" dirty="0" smtClean="0"/>
              <a:t>клетки. Источник</a:t>
            </a:r>
            <a:r>
              <a:rPr lang="ru-RU" sz="3200" dirty="0"/>
              <a:t>: </a:t>
            </a:r>
            <a:r>
              <a:rPr lang="ru-RU" sz="3200" u="sng" dirty="0">
                <a:hlinkClick r:id="rId2"/>
              </a:rPr>
              <a:t>https://www.activestudy.info/tipichnye-povrezhdeniya-kletok/</a:t>
            </a:r>
            <a:r>
              <a:rPr lang="ru-RU" sz="32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/>
              <a:t>Струков А. И., Серов В. </a:t>
            </a:r>
            <a:r>
              <a:rPr lang="ru-RU" sz="3200" dirty="0" smtClean="0"/>
              <a:t>В. Патологическая анатомия: 2010.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819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5"/>
            <a:ext cx="8424936" cy="207443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2400" dirty="0"/>
              <a:t>Эндоплазматическая сеть (ЭПС) — мембранная </a:t>
            </a:r>
            <a:r>
              <a:rPr lang="ru-RU" sz="2400" dirty="0" smtClean="0"/>
              <a:t>органелла, особенно хорошо </a:t>
            </a:r>
            <a:r>
              <a:rPr lang="ru-RU" sz="2400" dirty="0"/>
              <a:t>представлена </a:t>
            </a:r>
            <a:r>
              <a:rPr lang="ru-RU" sz="2400" dirty="0" smtClean="0"/>
              <a:t>в клетках, синтезирующих бе­лок на экспорт (фибробласты, остеобласты, </a:t>
            </a:r>
            <a:r>
              <a:rPr lang="ru-RU" sz="2400" dirty="0" err="1" smtClean="0"/>
              <a:t>хондробласты</a:t>
            </a:r>
            <a:r>
              <a:rPr lang="ru-RU" sz="2400" dirty="0" smtClean="0"/>
              <a:t>, </a:t>
            </a:r>
            <a:r>
              <a:rPr lang="ru-RU" sz="2400" dirty="0" err="1" smtClean="0"/>
              <a:t>плазмоциты</a:t>
            </a:r>
            <a:r>
              <a:rPr lang="ru-RU" sz="2400" dirty="0" smtClean="0"/>
              <a:t>, </a:t>
            </a:r>
            <a:r>
              <a:rPr lang="ru-RU" sz="2400" dirty="0" err="1" smtClean="0"/>
              <a:t>гепатоциты</a:t>
            </a:r>
            <a:r>
              <a:rPr lang="ru-RU" sz="2400" dirty="0"/>
              <a:t>). В этих клетках канальцы располагаются строго упорядочение в виде эргастоплазмы (</a:t>
            </a:r>
            <a:r>
              <a:rPr lang="ru-RU" sz="2400" dirty="0" smtClean="0"/>
              <a:t>рисунок 1).</a:t>
            </a:r>
            <a:endParaRPr lang="ru-RU" sz="2400" dirty="0"/>
          </a:p>
          <a:p>
            <a:pPr algn="ctr"/>
            <a:r>
              <a:rPr lang="ru-RU" sz="2400" dirty="0"/>
              <a:t>ЭПС представлена канальцами и цистернами, которые </a:t>
            </a:r>
            <a:r>
              <a:rPr lang="ru-RU" sz="2400" dirty="0" err="1" smtClean="0"/>
              <a:t>анастомозируют</a:t>
            </a:r>
            <a:r>
              <a:rPr lang="ru-RU" sz="2400" dirty="0" smtClean="0"/>
              <a:t> </a:t>
            </a:r>
            <a:r>
              <a:rPr lang="ru-RU" sz="2400" dirty="0"/>
              <a:t>и формируют в </a:t>
            </a:r>
            <a:r>
              <a:rPr lang="ru-RU" sz="2400" dirty="0" err="1"/>
              <a:t>гиалоплазме</a:t>
            </a:r>
            <a:r>
              <a:rPr lang="ru-RU" sz="2400" dirty="0"/>
              <a:t> трехмерную сеть. Гранулярная эндо­плазматическая сеть на внешних поверхностях мембран содержит рибосо­мы. Цистерны имеют на </a:t>
            </a:r>
            <a:r>
              <a:rPr lang="ru-RU" sz="2400" dirty="0" err="1"/>
              <a:t>электронограммах</a:t>
            </a:r>
            <a:r>
              <a:rPr lang="ru-RU" sz="2400" dirty="0"/>
              <a:t> вид трубочек, заполнены свет­лым содержимым. Ширина и количество канальцев и цистерн сети в клет­ках зависит от их функциональной активности.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07095"/>
            <a:ext cx="7056784" cy="41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136904" cy="25922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ru-RU" sz="2400" b="0" dirty="0"/>
              <a:t> Синтез белка в грану­лярной ЭПС происходит </a:t>
            </a:r>
            <a:r>
              <a:rPr lang="ru-RU" sz="2400" i="1" dirty="0"/>
              <a:t>на рибосомах</a:t>
            </a:r>
            <a:r>
              <a:rPr lang="ru-RU" sz="2400" b="0" dirty="0"/>
              <a:t>, а ее каналы и цистерны являются вместилищем и транспортными магистралями для перемещения белков в комплекс </a:t>
            </a:r>
            <a:r>
              <a:rPr lang="ru-RU" sz="2400" b="0" dirty="0" err="1"/>
              <a:t>Гольджи</a:t>
            </a:r>
            <a:r>
              <a:rPr lang="ru-RU" sz="2400" b="0" dirty="0"/>
              <a:t> для доработки. Рибосомы синтезируют все разнообра­зие клеточных белков. Упорядоченное расположение рибосом обеспечива­ет оптимальные условия для синтеза белка, т. к. образуется «конвейер» — т. е. с одной стороны подаются исходные продукты, а синтезированные полипептидные цепочки постоянно отводятся внутрь цистерн, где приоб­ретают вторичную структуру. Поэтому эффективность работы грануляр­ной ЭПС выше, чем свободных рибосом.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12922"/>
            <a:ext cx="70675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03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221" y="407043"/>
            <a:ext cx="8640960" cy="1371600"/>
          </a:xfrm>
        </p:spPr>
        <p:txBody>
          <a:bodyPr>
            <a:normAutofit fontScale="90000"/>
          </a:bodyPr>
          <a:lstStyle/>
          <a:p>
            <a:r>
              <a:rPr lang="ru-RU" dirty="0"/>
              <a:t>Функции шероховатой (гранулярной) эндоплазматической </a:t>
            </a:r>
            <a:r>
              <a:rPr lang="ru-RU" dirty="0" smtClean="0"/>
              <a:t>сети: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4" t="29762" r="28048" b="33333"/>
          <a:stretch/>
        </p:blipFill>
        <p:spPr bwMode="auto">
          <a:xfrm>
            <a:off x="23308" y="1988840"/>
            <a:ext cx="8928992" cy="340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5426287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Функции зернистой эндоплазматической сети связаны с транспортом белков, которые синтезируются в рибосомах и расположены на её поверхности. Синтезированные белки поступают внутрь ЭПС, скручиваются и приобретают третичную </a:t>
            </a:r>
            <a:r>
              <a:rPr lang="ru-RU" dirty="0" smtClean="0"/>
              <a:t>структуру.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3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496944" cy="1371600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Изменения гранулярной эндоплазматической сети и </a:t>
            </a:r>
            <a:r>
              <a:rPr lang="ru-RU" sz="4000" dirty="0" smtClean="0"/>
              <a:t>рибосом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80928"/>
            <a:ext cx="8219256" cy="326057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Функции </a:t>
            </a:r>
            <a:r>
              <a:rPr lang="ru-RU" sz="2800" dirty="0"/>
              <a:t>гранулярной эндоплазматической сети и рибосом сопряжены достаточно жестко, поэтому морфологические проявления их нарушений касаются, как правило, обеих органелл.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765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136904" cy="496855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/>
              <a:t>Изменения гранулярной эндоплазматической сети и рибосом могут быть представлены гиперплазией </a:t>
            </a:r>
            <a:r>
              <a:rPr lang="ru-RU" sz="2800" dirty="0" smtClean="0"/>
              <a:t>(увеличение </a:t>
            </a:r>
            <a:r>
              <a:rPr lang="ru-RU" sz="2800" dirty="0"/>
              <a:t>числа структурных элементов тканей путём их избыточного </a:t>
            </a:r>
            <a:r>
              <a:rPr lang="ru-RU" sz="2800" dirty="0" smtClean="0"/>
              <a:t>новообразования</a:t>
            </a:r>
            <a:r>
              <a:rPr lang="ru-RU" sz="2800" dirty="0"/>
              <a:t>), атрофией (постепенное и медленное </a:t>
            </a:r>
            <a:r>
              <a:rPr lang="ru-RU" sz="2800" dirty="0" smtClean="0"/>
              <a:t>отмирание), </a:t>
            </a:r>
            <a:r>
              <a:rPr lang="ru-RU" sz="2800" dirty="0"/>
              <a:t>упрощением структуры, </a:t>
            </a:r>
            <a:r>
              <a:rPr lang="ru-RU" sz="2800" dirty="0" err="1"/>
              <a:t>дезагрегацией</a:t>
            </a:r>
            <a:r>
              <a:rPr lang="ru-RU" sz="2800" dirty="0"/>
              <a:t> </a:t>
            </a:r>
            <a:r>
              <a:rPr lang="ru-RU" sz="2800" dirty="0" smtClean="0"/>
              <a:t>(разложением) </a:t>
            </a:r>
            <a:r>
              <a:rPr lang="ru-RU" sz="2800" dirty="0"/>
              <a:t>рибосом и полисом, образованием аномальных </a:t>
            </a:r>
            <a:r>
              <a:rPr lang="ru-RU" sz="2800" dirty="0" err="1"/>
              <a:t>рибосомально</a:t>
            </a:r>
            <a:r>
              <a:rPr lang="ru-RU" sz="2800" dirty="0"/>
              <a:t>-пластинчатых комплексов.</a:t>
            </a:r>
          </a:p>
        </p:txBody>
      </p:sp>
    </p:spTree>
    <p:extLst>
      <p:ext uri="{BB962C8B-B14F-4D97-AF65-F5344CB8AC3E}">
        <p14:creationId xmlns:p14="http://schemas.microsoft.com/office/powerpoint/2010/main" val="16943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424936" cy="57606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sz="2400" dirty="0"/>
              <a:t>Гиперплазия гранулярной эндоплазматической сети и рибосом, т.е. увеличение их количества, </a:t>
            </a:r>
            <a:r>
              <a:rPr lang="ru-RU" sz="2400" dirty="0" err="1"/>
              <a:t>светооптически</a:t>
            </a:r>
            <a:r>
              <a:rPr lang="ru-RU" sz="2400" dirty="0"/>
              <a:t> проявляется повышенной </a:t>
            </a:r>
            <a:r>
              <a:rPr lang="ru-RU" sz="2400" dirty="0" err="1"/>
              <a:t>базофилией</a:t>
            </a:r>
            <a:r>
              <a:rPr lang="ru-RU" sz="2400" dirty="0"/>
              <a:t> цитоплазмы, которая отражает объемную плотность рибосом и является показателем интенсивности белкового синтеза в клетке. </a:t>
            </a:r>
            <a:endParaRPr lang="ru-RU" sz="2400" dirty="0" smtClean="0"/>
          </a:p>
          <a:p>
            <a:pPr algn="ctr"/>
            <a:r>
              <a:rPr lang="ru-RU" sz="2400" dirty="0" smtClean="0"/>
              <a:t>В </a:t>
            </a:r>
            <a:r>
              <a:rPr lang="ru-RU" sz="2400" dirty="0"/>
              <a:t>интенсивно секретирующих и </a:t>
            </a:r>
            <a:r>
              <a:rPr lang="ru-RU" sz="2400" dirty="0" err="1"/>
              <a:t>экскретирующих</a:t>
            </a:r>
            <a:r>
              <a:rPr lang="ru-RU" sz="2400" dirty="0"/>
              <a:t> белок клетках (например, в активных фибробластах) цистерны гранулярной </a:t>
            </a:r>
            <a:r>
              <a:rPr lang="ru-RU" sz="2400" dirty="0" smtClean="0"/>
              <a:t>ЭПС расширены: </a:t>
            </a:r>
            <a:r>
              <a:rPr lang="ru-RU" sz="2400" dirty="0"/>
              <a:t>отмечается гиперплазия как связанных с мембранами, так и свободных рибосом, образующих </a:t>
            </a:r>
            <a:r>
              <a:rPr lang="ru-RU" sz="2400" dirty="0" err="1"/>
              <a:t>полисомы</a:t>
            </a:r>
            <a:r>
              <a:rPr lang="ru-RU" sz="2400" dirty="0"/>
              <a:t>; пластинчатый комплекс (комплекс </a:t>
            </a:r>
            <a:r>
              <a:rPr lang="ru-RU" sz="2400" dirty="0" err="1"/>
              <a:t>Гольджи</a:t>
            </a:r>
            <a:r>
              <a:rPr lang="ru-RU" sz="2400" dirty="0"/>
              <a:t>), участвующий в экскреции синтезируемого белка, хорошо </a:t>
            </a:r>
            <a:r>
              <a:rPr lang="ru-RU" sz="2400" dirty="0" smtClean="0"/>
              <a:t>развит. </a:t>
            </a:r>
            <a:r>
              <a:rPr lang="ru-RU" sz="2400" dirty="0"/>
              <a:t>В интенсивно секретирующих белок клетках с нарушенной его экскрецией </a:t>
            </a:r>
            <a:r>
              <a:rPr lang="ru-RU" sz="2400" dirty="0" smtClean="0"/>
              <a:t>в расширенных </a:t>
            </a:r>
            <a:r>
              <a:rPr lang="ru-RU" sz="2400" dirty="0"/>
              <a:t>цистернах эндоплазматической сети с обилием рибосом и полисом накапливается хлопьевидный </a:t>
            </a:r>
            <a:r>
              <a:rPr lang="ru-RU" sz="2400" dirty="0" err="1"/>
              <a:t>электронноплотный</a:t>
            </a:r>
            <a:r>
              <a:rPr lang="ru-RU" sz="2400" dirty="0"/>
              <a:t> </a:t>
            </a:r>
            <a:r>
              <a:rPr lang="ru-RU" sz="2400" dirty="0" smtClean="0"/>
              <a:t>материал, иногда </a:t>
            </a:r>
            <a:r>
              <a:rPr lang="ru-RU" sz="2400" dirty="0"/>
              <a:t>происходит его кристаллизация; комплекс </a:t>
            </a:r>
            <a:r>
              <a:rPr lang="ru-RU" sz="2400" dirty="0" err="1"/>
              <a:t>Гольджи</a:t>
            </a:r>
            <a:r>
              <a:rPr lang="ru-RU" sz="2400" dirty="0"/>
              <a:t> в таких случаях развит плохо.</a:t>
            </a:r>
          </a:p>
        </p:txBody>
      </p:sp>
    </p:spTree>
    <p:extLst>
      <p:ext uri="{BB962C8B-B14F-4D97-AF65-F5344CB8AC3E}">
        <p14:creationId xmlns:p14="http://schemas.microsoft.com/office/powerpoint/2010/main" val="34864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968" y="5950024"/>
            <a:ext cx="7836024" cy="88047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Рис.1. </a:t>
            </a:r>
            <a:r>
              <a:rPr lang="ru-RU" dirty="0"/>
              <a:t>Гиперплазия гранулярной эндоплазматической сети, расширение ее цистерн, гиперплазия пластинчатого комплекса (плазматическая клетка). х13 500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https://studfile.net/html/2706/63/html_w2xbjJkYbY.YVAU/htmlconvd-QryD3Z31x1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704856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1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43192" cy="1296144"/>
          </a:xfrm>
        </p:spPr>
        <p:txBody>
          <a:bodyPr>
            <a:normAutofit fontScale="90000"/>
          </a:bodyPr>
          <a:lstStyle/>
          <a:p>
            <a:r>
              <a:rPr lang="ru-RU" sz="27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Рис.2</a:t>
            </a:r>
            <a:r>
              <a:rPr lang="ru-RU" sz="27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Конденсированный белковый секрет в эндоплазматической сети (плазматическая клетка). Х13 500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s://studfile.net/html/2706/63/html_w2xbjJkYbY.YVAU/htmlconvd-QryD3Z32x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264696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99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181</TotalTime>
  <Words>814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Times New Roman</vt:lpstr>
      <vt:lpstr>Wingdings</vt:lpstr>
      <vt:lpstr>Главная</vt:lpstr>
      <vt:lpstr>ПАТОЛОГИИ гранулярной эндоплазматической сети и рибосом</vt:lpstr>
      <vt:lpstr>Презентация PowerPoint</vt:lpstr>
      <vt:lpstr>Презентация PowerPoint</vt:lpstr>
      <vt:lpstr>Функции шероховатой (гранулярной) эндоплазматической сети: </vt:lpstr>
      <vt:lpstr>Изменения гранулярной эндоплазматической сети и рибосом</vt:lpstr>
      <vt:lpstr>Презентация PowerPoint</vt:lpstr>
      <vt:lpstr>Презентация PowerPoint</vt:lpstr>
      <vt:lpstr>Презентация PowerPoint</vt:lpstr>
      <vt:lpstr>          Рис.2. Конденсированный белковый секрет в эндоплазматической сети (плазматическая клетка). Х13 500 </vt:lpstr>
      <vt:lpstr>Гиперплазия мембран эндоплазматической сети с расширением ее канальцев и систем связана: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Рекомендованная литература: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Общее представление о канцерогенах в природе</dc:title>
  <dc:creator>Наталья</dc:creator>
  <cp:lastModifiedBy>User</cp:lastModifiedBy>
  <cp:revision>17</cp:revision>
  <dcterms:created xsi:type="dcterms:W3CDTF">2020-01-31T05:37:07Z</dcterms:created>
  <dcterms:modified xsi:type="dcterms:W3CDTF">2021-02-22T10:38:33Z</dcterms:modified>
</cp:coreProperties>
</file>